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816" r:id="rId2"/>
    <p:sldMasterId id="2147483828" r:id="rId3"/>
    <p:sldMasterId id="2147483804" r:id="rId4"/>
    <p:sldMasterId id="2147483840" r:id="rId5"/>
    <p:sldMasterId id="2147483888" r:id="rId6"/>
    <p:sldMasterId id="2147483900" r:id="rId7"/>
    <p:sldMasterId id="2147483912" r:id="rId8"/>
    <p:sldMasterId id="2147483924" r:id="rId9"/>
  </p:sldMasterIdLst>
  <p:sldIdLst>
    <p:sldId id="256" r:id="rId10"/>
    <p:sldId id="257" r:id="rId11"/>
    <p:sldId id="259" r:id="rId12"/>
    <p:sldId id="258" r:id="rId13"/>
    <p:sldId id="260"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p:cViewPr varScale="1">
        <p:scale>
          <a:sx n="69" d="100"/>
          <a:sy n="69" d="100"/>
        </p:scale>
        <p:origin x="-142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C8EB6C1-1755-41C8-9A7F-1D1507C4CC54}" type="datetimeFigureOut">
              <a:rPr lang="en-US" smtClean="0"/>
              <a:t>7/4/2019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BDFEB13-A2B1-4D36-91FE-2DA343A7F71A}"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BDFEB13-A2B1-4D36-91FE-2DA343A7F71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FEB13-A2B1-4D36-91FE-2DA343A7F71A}"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9BDFEB13-A2B1-4D36-91FE-2DA343A7F71A}"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37EA31-02C9-44CF-B6B2-E9F6A0AED1EC}"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1462747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7EA31-02C9-44CF-B6B2-E9F6A0AED1EC}"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598499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37EA31-02C9-44CF-B6B2-E9F6A0AED1EC}"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3030979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37EA31-02C9-44CF-B6B2-E9F6A0AED1EC}"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2001555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37EA31-02C9-44CF-B6B2-E9F6A0AED1EC}"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3795133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37EA31-02C9-44CF-B6B2-E9F6A0AED1EC}"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2845346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7EA31-02C9-44CF-B6B2-E9F6A0AED1EC}"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254245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37EA31-02C9-44CF-B6B2-E9F6A0AED1EC}"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3719658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37EA31-02C9-44CF-B6B2-E9F6A0AED1EC}"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3152018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7EA31-02C9-44CF-B6B2-E9F6A0AED1EC}"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1814306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37EA31-02C9-44CF-B6B2-E9F6A0AED1EC}"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8B163-D239-44A3-9699-63F8A7FDE1E3}" type="slidenum">
              <a:rPr lang="en-US" smtClean="0"/>
              <a:t>‹#›</a:t>
            </a:fld>
            <a:endParaRPr lang="en-US"/>
          </a:p>
        </p:txBody>
      </p:sp>
    </p:spTree>
    <p:extLst>
      <p:ext uri="{BB962C8B-B14F-4D97-AF65-F5344CB8AC3E}">
        <p14:creationId xmlns:p14="http://schemas.microsoft.com/office/powerpoint/2010/main" val="639678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CDC0C-E228-4FC0-88D0-9F83C59FAAC2}"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4129365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3CDC0C-E228-4FC0-88D0-9F83C59FAAC2}"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3107742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3CDC0C-E228-4FC0-88D0-9F83C59FAAC2}"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1426244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3CDC0C-E228-4FC0-88D0-9F83C59FAAC2}"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28840760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3CDC0C-E228-4FC0-88D0-9F83C59FAAC2}"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2665947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3CDC0C-E228-4FC0-88D0-9F83C59FAAC2}"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944530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3CDC0C-E228-4FC0-88D0-9F83C59FAAC2}"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1526839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CDC0C-E228-4FC0-88D0-9F83C59FAAC2}"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4242183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CDC0C-E228-4FC0-88D0-9F83C59FAAC2}"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2442957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3CDC0C-E228-4FC0-88D0-9F83C59FAAC2}"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15816119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3CDC0C-E228-4FC0-88D0-9F83C59FAAC2}"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3D1870-3183-4474-9425-E5BDC8ACF065}" type="slidenum">
              <a:rPr lang="en-US" smtClean="0"/>
              <a:t>‹#›</a:t>
            </a:fld>
            <a:endParaRPr lang="en-US"/>
          </a:p>
        </p:txBody>
      </p:sp>
    </p:spTree>
    <p:extLst>
      <p:ext uri="{BB962C8B-B14F-4D97-AF65-F5344CB8AC3E}">
        <p14:creationId xmlns:p14="http://schemas.microsoft.com/office/powerpoint/2010/main" val="28629267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211E51-8DB1-4F85-B7AB-58E07A4B1E29}"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20976871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211E51-8DB1-4F85-B7AB-58E07A4B1E29}"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18784798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211E51-8DB1-4F85-B7AB-58E07A4B1E29}"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5997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211E51-8DB1-4F85-B7AB-58E07A4B1E29}"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25592509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211E51-8DB1-4F85-B7AB-58E07A4B1E29}"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35949594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211E51-8DB1-4F85-B7AB-58E07A4B1E29}"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1737399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11E51-8DB1-4F85-B7AB-58E07A4B1E29}"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5887937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11E51-8DB1-4F85-B7AB-58E07A4B1E29}"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8594809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11E51-8DB1-4F85-B7AB-58E07A4B1E29}"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24465909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211E51-8DB1-4F85-B7AB-58E07A4B1E29}"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24635204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211E51-8DB1-4F85-B7AB-58E07A4B1E29}"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5148A-C626-4DA4-A888-21C16A4C0D6B}" type="slidenum">
              <a:rPr lang="en-US" smtClean="0"/>
              <a:t>‹#›</a:t>
            </a:fld>
            <a:endParaRPr lang="en-US"/>
          </a:p>
        </p:txBody>
      </p:sp>
    </p:spTree>
    <p:extLst>
      <p:ext uri="{BB962C8B-B14F-4D97-AF65-F5344CB8AC3E}">
        <p14:creationId xmlns:p14="http://schemas.microsoft.com/office/powerpoint/2010/main" val="25935155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C8EB6C1-1755-41C8-9A7F-1D1507C4CC54}" type="datetimeFigureOut">
              <a:rPr lang="en-US" smtClean="0"/>
              <a:t>7/4/2019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BDFEB13-A2B1-4D36-91FE-2DA343A7F71A}"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9BDFEB13-A2B1-4D36-91FE-2DA343A7F71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9BDFEB13-A2B1-4D36-91FE-2DA343A7F71A}" type="slidenum">
              <a:rPr lang="en-US" smtClean="0"/>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C8EB6C1-1755-41C8-9A7F-1D1507C4CC54}" type="datetimeFigureOut">
              <a:rPr lang="en-US" smtClean="0"/>
              <a:t>7/4/2019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BDFEB13-A2B1-4D36-91FE-2DA343A7F71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EB6C1-1755-41C8-9A7F-1D1507C4CC54}" type="datetimeFigureOut">
              <a:rPr lang="en-US" smtClean="0"/>
              <a:t>7/4/2019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BDFEB13-A2B1-4D36-91FE-2DA343A7F71A}"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C8EB6C1-1755-41C8-9A7F-1D1507C4CC54}" type="datetimeFigureOut">
              <a:rPr lang="en-US" smtClean="0"/>
              <a:t>7/4/2019</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BDFEB13-A2B1-4D36-91FE-2DA343A7F71A}" type="slidenum">
              <a:rPr lang="en-US" smtClean="0"/>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C8EB6C1-1755-41C8-9A7F-1D1507C4CC54}" type="datetimeFigureOut">
              <a:rPr lang="en-US" smtClean="0"/>
              <a:t>7/4/2019</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BDFEB13-A2B1-4D36-91FE-2DA343A7F71A}" type="slidenum">
              <a:rPr lang="en-US" smtClean="0"/>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C8EB6C1-1755-41C8-9A7F-1D1507C4CC54}" type="datetimeFigureOut">
              <a:rPr lang="en-US" smtClean="0"/>
              <a:t>7/4/2019</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BDFEB13-A2B1-4D36-91FE-2DA343A7F71A}"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C8EB6C1-1755-41C8-9A7F-1D1507C4CC54}" type="datetimeFigureOut">
              <a:rPr lang="en-US" smtClean="0"/>
              <a:t>7/4/2019</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C8EB6C1-1755-41C8-9A7F-1D1507C4CC54}" type="datetimeFigureOut">
              <a:rPr lang="en-US" smtClean="0"/>
              <a:t>7/4/2019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BDFEB13-A2B1-4D36-91FE-2DA343A7F71A}"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C8EB6C1-1755-41C8-9A7F-1D1507C4CC54}" type="datetimeFigureOut">
              <a:rPr lang="en-US" smtClean="0"/>
              <a:t>7/4/2019</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8EB6C1-1755-41C8-9A7F-1D1507C4CC54}" type="datetimeFigureOut">
              <a:rPr lang="en-US" smtClean="0"/>
              <a:t>7/4/2019</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C8EB6C1-1755-41C8-9A7F-1D1507C4CC54}" type="datetimeFigureOut">
              <a:rPr lang="en-US" smtClean="0"/>
              <a:t>7/4/2019</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BDFEB13-A2B1-4D36-91FE-2DA343A7F71A}"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8EB6C1-1755-41C8-9A7F-1D1507C4CC54}" type="datetimeFigureOut">
              <a:rPr lang="en-US" smtClean="0"/>
              <a:t>7/4/2019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DFEB13-A2B1-4D36-91FE-2DA343A7F71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C8EB6C1-1755-41C8-9A7F-1D1507C4CC54}" type="datetimeFigureOut">
              <a:rPr lang="en-US" smtClean="0"/>
              <a:t>7/4/2019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BDFEB13-A2B1-4D36-91FE-2DA343A7F71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7EA31-02C9-44CF-B6B2-E9F6A0AED1EC}" type="datetimeFigureOut">
              <a:rPr lang="en-US" smtClean="0"/>
              <a:t>7/4/2019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8B163-D239-44A3-9699-63F8A7FDE1E3}" type="slidenum">
              <a:rPr lang="en-US" smtClean="0"/>
              <a:t>‹#›</a:t>
            </a:fld>
            <a:endParaRPr lang="en-US"/>
          </a:p>
        </p:txBody>
      </p:sp>
    </p:spTree>
    <p:extLst>
      <p:ext uri="{BB962C8B-B14F-4D97-AF65-F5344CB8AC3E}">
        <p14:creationId xmlns:p14="http://schemas.microsoft.com/office/powerpoint/2010/main" val="394190078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CDC0C-E228-4FC0-88D0-9F83C59FAAC2}" type="datetimeFigureOut">
              <a:rPr lang="en-US" smtClean="0"/>
              <a:t>7/4/2019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D1870-3183-4474-9425-E5BDC8ACF065}" type="slidenum">
              <a:rPr lang="en-US" smtClean="0"/>
              <a:t>‹#›</a:t>
            </a:fld>
            <a:endParaRPr lang="en-US"/>
          </a:p>
        </p:txBody>
      </p:sp>
    </p:spTree>
    <p:extLst>
      <p:ext uri="{BB962C8B-B14F-4D97-AF65-F5344CB8AC3E}">
        <p14:creationId xmlns:p14="http://schemas.microsoft.com/office/powerpoint/2010/main" val="31810811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11E51-8DB1-4F85-B7AB-58E07A4B1E29}" type="datetimeFigureOut">
              <a:rPr lang="en-US" smtClean="0"/>
              <a:t>7/4/2019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5148A-C626-4DA4-A888-21C16A4C0D6B}" type="slidenum">
              <a:rPr lang="en-US" smtClean="0"/>
              <a:t>‹#›</a:t>
            </a:fld>
            <a:endParaRPr lang="en-US"/>
          </a:p>
        </p:txBody>
      </p:sp>
    </p:spTree>
    <p:extLst>
      <p:ext uri="{BB962C8B-B14F-4D97-AF65-F5344CB8AC3E}">
        <p14:creationId xmlns:p14="http://schemas.microsoft.com/office/powerpoint/2010/main" val="79369032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C8EB6C1-1755-41C8-9A7F-1D1507C4CC54}" type="datetimeFigureOut">
              <a:rPr lang="en-US" smtClean="0"/>
              <a:t>7/4/2019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BDFEB13-A2B1-4D36-91FE-2DA343A7F71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0C8EB6C1-1755-41C8-9A7F-1D1507C4CC54}" type="datetimeFigureOut">
              <a:rPr lang="en-US" smtClean="0"/>
              <a:t>7/4/2019</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9BDFEB13-A2B1-4D36-91FE-2DA343A7F71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C8EB6C1-1755-41C8-9A7F-1D1507C4CC54}" type="datetimeFigureOut">
              <a:rPr lang="en-US" smtClean="0"/>
              <a:t>7/4/2019</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9BDFEB13-A2B1-4D36-91FE-2DA343A7F71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C8EB6C1-1755-41C8-9A7F-1D1507C4CC54}" type="datetimeFigureOut">
              <a:rPr lang="en-US" smtClean="0"/>
              <a:t>7/4/2019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BDFEB13-A2B1-4D36-91FE-2DA343A7F71A}"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C8EB6C1-1755-41C8-9A7F-1D1507C4CC54}" type="datetimeFigureOut">
              <a:rPr lang="en-US" smtClean="0"/>
              <a:t>7/4/2019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BDFEB13-A2B1-4D36-91FE-2DA343A7F71A}"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543800" cy="1524000"/>
          </a:xfrm>
        </p:spPr>
        <p:txBody>
          <a:bodyPr>
            <a:normAutofit/>
          </a:bodyPr>
          <a:lstStyle/>
          <a:p>
            <a:r>
              <a:rPr lang="en-US" b="0" dirty="0">
                <a:solidFill>
                  <a:schemeClr val="bg1"/>
                </a:solidFill>
              </a:rPr>
              <a:t>Consumption (economics</a:t>
            </a:r>
            <a:r>
              <a:rPr lang="en-US" b="0" dirty="0" smtClean="0">
                <a:solidFill>
                  <a:schemeClr val="bg1"/>
                </a:solidFill>
              </a:rPr>
              <a:t>)</a:t>
            </a:r>
            <a:endParaRPr lang="en-US"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64" y="3505200"/>
            <a:ext cx="4038600" cy="2596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653643"/>
            <a:ext cx="2632364" cy="1447800"/>
          </a:xfrm>
          <a:prstGeom prst="rect">
            <a:avLst/>
          </a:prstGeom>
        </p:spPr>
      </p:pic>
    </p:spTree>
    <p:extLst>
      <p:ext uri="{BB962C8B-B14F-4D97-AF65-F5344CB8AC3E}">
        <p14:creationId xmlns:p14="http://schemas.microsoft.com/office/powerpoint/2010/main" val="3884243456"/>
      </p:ext>
    </p:extLst>
  </p:cSld>
  <p:clrMapOvr>
    <a:masterClrMapping/>
  </p:clrMapOvr>
  <mc:AlternateContent xmlns:mc="http://schemas.openxmlformats.org/markup-compatibility/2006">
    <mc:Choice xmlns:p14="http://schemas.microsoft.com/office/powerpoint/2010/main" Requires="p14">
      <p:transition spd="slow" p14:dur="3400" advClick="0" advTm="5000">
        <p14:revea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024744" cy="1143000"/>
          </a:xfrm>
        </p:spPr>
        <p:txBody>
          <a:bodyPr/>
          <a:lstStyle/>
          <a:p>
            <a:r>
              <a:rPr lang="en-US" dirty="0" smtClean="0"/>
              <a:t>Definition</a:t>
            </a:r>
            <a:endParaRPr lang="en-US" dirty="0"/>
          </a:p>
        </p:txBody>
      </p:sp>
      <p:sp>
        <p:nvSpPr>
          <p:cNvPr id="3" name="Content Placeholder 2"/>
          <p:cNvSpPr>
            <a:spLocks noGrp="1"/>
          </p:cNvSpPr>
          <p:nvPr>
            <p:ph idx="1"/>
          </p:nvPr>
        </p:nvSpPr>
        <p:spPr>
          <a:xfrm>
            <a:off x="573741" y="1714052"/>
            <a:ext cx="6777317" cy="2324548"/>
          </a:xfrm>
        </p:spPr>
        <p:txBody>
          <a:bodyPr/>
          <a:lstStyle/>
          <a:p>
            <a:r>
              <a:rPr lang="en-US" dirty="0"/>
              <a:t>Consumption, defined as spending for acquisition of utility, is a major concept in economics and is also studied in many other social sciences. It is seen in contrast to investing, which is spending for acquisition of future income</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3886200"/>
            <a:ext cx="3945082" cy="2552700"/>
          </a:xfrm>
          <a:prstGeom prst="rect">
            <a:avLst/>
          </a:prstGeom>
        </p:spPr>
      </p:pic>
    </p:spTree>
    <p:extLst>
      <p:ext uri="{BB962C8B-B14F-4D97-AF65-F5344CB8AC3E}">
        <p14:creationId xmlns:p14="http://schemas.microsoft.com/office/powerpoint/2010/main" val="215038550"/>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Consumption and household production</a:t>
            </a:r>
            <a:br>
              <a:rPr lang="en-US" dirty="0"/>
            </a:br>
            <a:endParaRPr lang="en-US" dirty="0"/>
          </a:p>
        </p:txBody>
      </p:sp>
      <p:sp>
        <p:nvSpPr>
          <p:cNvPr id="3" name="Content Placeholder 2"/>
          <p:cNvSpPr>
            <a:spLocks noGrp="1"/>
          </p:cNvSpPr>
          <p:nvPr>
            <p:ph idx="1"/>
          </p:nvPr>
        </p:nvSpPr>
        <p:spPr>
          <a:xfrm>
            <a:off x="228600" y="914400"/>
            <a:ext cx="8229600" cy="4525963"/>
          </a:xfrm>
        </p:spPr>
        <p:txBody>
          <a:bodyPr/>
          <a:lstStyle/>
          <a:p>
            <a:r>
              <a:rPr lang="en-US" dirty="0"/>
              <a:t>Aggregate consumption is a component of aggregate </a:t>
            </a:r>
            <a:r>
              <a:rPr lang="en-US" dirty="0" smtClean="0"/>
              <a:t>demand. Consumption </a:t>
            </a:r>
            <a:r>
              <a:rPr lang="en-US" dirty="0"/>
              <a:t>is defined in part by comparison to production. In the tradition of the Columbia School of Household Economics, also known as the New Home Economics, commercial consumption has to be analyzed in the context of household production. The opportunity cost of time affects the cost of home-produced substitutes and therefore demand for commercial goods and </a:t>
            </a:r>
            <a:r>
              <a:rPr lang="en-US" dirty="0" smtClean="0"/>
              <a:t>services. The </a:t>
            </a:r>
            <a:r>
              <a:rPr lang="en-US" dirty="0"/>
              <a:t>elasticity of demand for consumption goods is also a function of who performs chores in households and how their spouses compensate them for opportunity costs of home production</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4648200"/>
            <a:ext cx="2660792" cy="2057400"/>
          </a:xfrm>
          <a:prstGeom prst="ellipse">
            <a:avLst/>
          </a:prstGeom>
          <a:ln>
            <a:noFill/>
          </a:ln>
          <a:effectLst>
            <a:softEdge rad="112500"/>
          </a:effectLst>
        </p:spPr>
      </p:pic>
    </p:spTree>
    <p:extLst>
      <p:ext uri="{BB962C8B-B14F-4D97-AF65-F5344CB8AC3E}">
        <p14:creationId xmlns:p14="http://schemas.microsoft.com/office/powerpoint/2010/main" val="673822501"/>
      </p:ext>
    </p:extLst>
  </p:cSld>
  <p:clrMapOvr>
    <a:masterClrMapping/>
  </p:clrMapOvr>
  <p:transition spd="slow" advClick="0" advTm="5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701040"/>
          </a:xfrm>
        </p:spPr>
        <p:txBody>
          <a:bodyPr>
            <a:normAutofit fontScale="90000"/>
          </a:bodyPr>
          <a:lstStyle/>
          <a:p>
            <a:r>
              <a:rPr lang="en-US" dirty="0" smtClean="0"/>
              <a:t/>
            </a:r>
            <a:br>
              <a:rPr lang="en-US" dirty="0" smtClean="0"/>
            </a:br>
            <a:r>
              <a:rPr lang="en-US" dirty="0" err="1" smtClean="0"/>
              <a:t>Behavioural</a:t>
            </a:r>
            <a:r>
              <a:rPr lang="en-US" dirty="0" smtClean="0"/>
              <a:t> </a:t>
            </a:r>
            <a:r>
              <a:rPr lang="en-US" dirty="0"/>
              <a:t>economics, </a:t>
            </a:r>
            <a:r>
              <a:rPr lang="en-US" dirty="0" err="1"/>
              <a:t>keynesian</a:t>
            </a:r>
            <a:r>
              <a:rPr lang="en-US" dirty="0"/>
              <a:t> consumption function</a:t>
            </a:r>
            <a:br>
              <a:rPr lang="en-US" dirty="0"/>
            </a:b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      		</a:t>
            </a:r>
          </a:p>
          <a:p>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The </a:t>
            </a:r>
            <a:r>
              <a:rPr lang="en-US" sz="1800" dirty="0">
                <a:latin typeface="Times New Roman" pitchFamily="18" charset="0"/>
                <a:cs typeface="Times New Roman" pitchFamily="18" charset="0"/>
              </a:rPr>
              <a:t>Keynesian consumption function is also known as the absolute </a:t>
            </a:r>
            <a:r>
              <a:rPr lang="en-US" sz="1800" dirty="0" smtClean="0">
                <a:latin typeface="Times New Roman" pitchFamily="18" charset="0"/>
                <a:cs typeface="Times New Roman" pitchFamily="18" charset="0"/>
              </a:rPr>
              <a:t>income hypothesis</a:t>
            </a:r>
            <a:r>
              <a:rPr lang="en-US" sz="1800" dirty="0">
                <a:latin typeface="Times New Roman" pitchFamily="18" charset="0"/>
                <a:cs typeface="Times New Roman" pitchFamily="18" charset="0"/>
              </a:rPr>
              <a:t>, as it only bases consumption on current income and ignores potential future income (or lack of). 	</a:t>
            </a:r>
            <a:r>
              <a:rPr lang="en-US" sz="1800" dirty="0" smtClean="0">
                <a:latin typeface="Times New Roman" pitchFamily="18" charset="0"/>
                <a:cs typeface="Times New Roman" pitchFamily="18" charset="0"/>
              </a:rPr>
              <a:t>	Criticism </a:t>
            </a:r>
            <a:r>
              <a:rPr lang="en-US" sz="1800" dirty="0">
                <a:latin typeface="Times New Roman" pitchFamily="18" charset="0"/>
                <a:cs typeface="Times New Roman" pitchFamily="18" charset="0"/>
              </a:rPr>
              <a:t>of this assumption led to the development of Milton Friedman's permanent income hypothesis and Franco Modigliani's life cycle hypothesis. </a:t>
            </a:r>
            <a:r>
              <a:rPr lang="en-US" sz="1800" dirty="0" smtClean="0">
                <a:latin typeface="Times New Roman" pitchFamily="18" charset="0"/>
                <a:cs typeface="Times New Roman" pitchFamily="18" charset="0"/>
              </a:rPr>
              <a:t>						More </a:t>
            </a:r>
            <a:r>
              <a:rPr lang="en-US" sz="1800" dirty="0">
                <a:latin typeface="Times New Roman" pitchFamily="18" charset="0"/>
                <a:cs typeface="Times New Roman" pitchFamily="18" charset="0"/>
              </a:rPr>
              <a:t>recent theoretical approaches are based on behavioral economics and suggest that a number of </a:t>
            </a:r>
            <a:r>
              <a:rPr lang="en-US" sz="1800" dirty="0" err="1">
                <a:latin typeface="Times New Roman" pitchFamily="18" charset="0"/>
                <a:cs typeface="Times New Roman" pitchFamily="18" charset="0"/>
              </a:rPr>
              <a:t>behavioural</a:t>
            </a:r>
            <a:r>
              <a:rPr lang="en-US" sz="1800" dirty="0">
                <a:latin typeface="Times New Roman" pitchFamily="18" charset="0"/>
                <a:cs typeface="Times New Roman" pitchFamily="18" charset="0"/>
              </a:rPr>
              <a:t> principles can be taken as microeconomic foundations for a </a:t>
            </a:r>
            <a:r>
              <a:rPr lang="en-US" sz="1800" dirty="0" err="1">
                <a:latin typeface="Times New Roman" pitchFamily="18" charset="0"/>
                <a:cs typeface="Times New Roman" pitchFamily="18" charset="0"/>
              </a:rPr>
              <a:t>behaviourally</a:t>
            </a:r>
            <a:r>
              <a:rPr lang="en-US" sz="1800" dirty="0">
                <a:latin typeface="Times New Roman" pitchFamily="18" charset="0"/>
                <a:cs typeface="Times New Roman" pitchFamily="18" charset="0"/>
              </a:rPr>
              <a:t>-based aggregate consumption function</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4191000"/>
            <a:ext cx="3425660" cy="2562225"/>
          </a:xfrm>
          <a:prstGeom prst="rect">
            <a:avLst/>
          </a:prstGeom>
          <a:ln>
            <a:noFill/>
          </a:ln>
          <a:effectLst>
            <a:softEdge rad="112500"/>
          </a:effectLst>
        </p:spPr>
      </p:pic>
    </p:spTree>
    <p:extLst>
      <p:ext uri="{BB962C8B-B14F-4D97-AF65-F5344CB8AC3E}">
        <p14:creationId xmlns:p14="http://schemas.microsoft.com/office/powerpoint/2010/main" val="313723953"/>
      </p:ext>
    </p:extLst>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Social science</a:t>
            </a:r>
            <a:endParaRPr lang="en-US" dirty="0"/>
          </a:p>
        </p:txBody>
      </p:sp>
      <p:sp>
        <p:nvSpPr>
          <p:cNvPr id="3" name="Content Placeholder 2"/>
          <p:cNvSpPr>
            <a:spLocks noGrp="1"/>
          </p:cNvSpPr>
          <p:nvPr>
            <p:ph idx="1"/>
          </p:nvPr>
        </p:nvSpPr>
        <p:spPr>
          <a:xfrm>
            <a:off x="457200" y="1447800"/>
            <a:ext cx="8229600" cy="3703320"/>
          </a:xfrm>
        </p:spPr>
        <p:txBody>
          <a:bodyPr/>
          <a:lstStyle/>
          <a:p>
            <a:r>
              <a:rPr lang="en-US" dirty="0"/>
              <a:t>Social science is a category of academic disciplines, concerned with society and the relationships among individuals within a society. Social science as a whole has many branches. These social sciences include, but are not limited to: anthropology, archaeology, communication studies, economics, history, musicology, human geography, jurisprudence, linguistics, political science, psychology, public health, and sociology.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4724400"/>
            <a:ext cx="6098598" cy="1885950"/>
          </a:xfrm>
          <a:prstGeom prst="rect">
            <a:avLst/>
          </a:prstGeom>
        </p:spPr>
      </p:pic>
    </p:spTree>
    <p:extLst>
      <p:ext uri="{BB962C8B-B14F-4D97-AF65-F5344CB8AC3E}">
        <p14:creationId xmlns:p14="http://schemas.microsoft.com/office/powerpoint/2010/main" val="2895115590"/>
      </p:ext>
    </p:extLst>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The process in which the substance of a thing is completely destroyed, used up, or incorporated or transformed into something else. Consumption of goods and services is the amount of them used in a particular time period. </a:t>
            </a: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023014"/>
            <a:ext cx="2725882" cy="2725882"/>
          </a:xfrm>
          <a:prstGeom prst="rect">
            <a:avLst/>
          </a:prstGeom>
        </p:spPr>
      </p:pic>
    </p:spTree>
    <p:extLst>
      <p:ext uri="{BB962C8B-B14F-4D97-AF65-F5344CB8AC3E}">
        <p14:creationId xmlns:p14="http://schemas.microsoft.com/office/powerpoint/2010/main" val="3989175673"/>
      </p:ext>
    </p:extLst>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5.jpeg"/></Relationships>
</file>

<file path=ppt/theme/_rels/them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7.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8.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34</TotalTime>
  <Words>270</Words>
  <Application>Microsoft Office PowerPoint</Application>
  <PresentationFormat>On-screen Show (4:3)</PresentationFormat>
  <Paragraphs>12</Paragraphs>
  <Slides>6</Slides>
  <Notes>0</Notes>
  <HiddenSlides>0</HiddenSlides>
  <MMClips>0</MMClips>
  <ScaleCrop>false</ScaleCrop>
  <HeadingPairs>
    <vt:vector size="4" baseType="variant">
      <vt:variant>
        <vt:lpstr>Theme</vt:lpstr>
      </vt:variant>
      <vt:variant>
        <vt:i4>9</vt:i4>
      </vt:variant>
      <vt:variant>
        <vt:lpstr>Slide Titles</vt:lpstr>
      </vt:variant>
      <vt:variant>
        <vt:i4>6</vt:i4>
      </vt:variant>
    </vt:vector>
  </HeadingPairs>
  <TitlesOfParts>
    <vt:vector size="15" baseType="lpstr">
      <vt:lpstr>Equity</vt:lpstr>
      <vt:lpstr>1_Custom Design</vt:lpstr>
      <vt:lpstr>2_Custom Design</vt:lpstr>
      <vt:lpstr>Custom Design</vt:lpstr>
      <vt:lpstr>Austin</vt:lpstr>
      <vt:lpstr>Thatch</vt:lpstr>
      <vt:lpstr>Angles</vt:lpstr>
      <vt:lpstr>Flow</vt:lpstr>
      <vt:lpstr>Trek</vt:lpstr>
      <vt:lpstr>Consumption (economics)</vt:lpstr>
      <vt:lpstr>Definition</vt:lpstr>
      <vt:lpstr>Consumption and household production </vt:lpstr>
      <vt:lpstr> Behavioural economics, keynesian consumption function </vt:lpstr>
      <vt:lpstr>Social science</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Consumption (economics)</dc:title>
  <dc:creator>Bianca</dc:creator>
  <cp:lastModifiedBy>Bianca</cp:lastModifiedBy>
  <cp:revision>4</cp:revision>
  <dcterms:created xsi:type="dcterms:W3CDTF">2019-07-04T18:10:41Z</dcterms:created>
  <dcterms:modified xsi:type="dcterms:W3CDTF">2019-07-04T18:45:35Z</dcterms:modified>
</cp:coreProperties>
</file>